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3" r:id="rId8"/>
    <p:sldId id="262" r:id="rId9"/>
    <p:sldId id="264" r:id="rId10"/>
    <p:sldId id="270" r:id="rId11"/>
    <p:sldId id="299" r:id="rId12"/>
    <p:sldId id="266" r:id="rId13"/>
    <p:sldId id="269" r:id="rId14"/>
    <p:sldId id="268" r:id="rId15"/>
    <p:sldId id="276" r:id="rId16"/>
    <p:sldId id="280" r:id="rId17"/>
    <p:sldId id="295" r:id="rId18"/>
    <p:sldId id="281" r:id="rId19"/>
    <p:sldId id="282" r:id="rId20"/>
    <p:sldId id="275" r:id="rId21"/>
    <p:sldId id="278" r:id="rId22"/>
    <p:sldId id="283" r:id="rId23"/>
    <p:sldId id="284" r:id="rId24"/>
    <p:sldId id="313" r:id="rId25"/>
    <p:sldId id="286" r:id="rId26"/>
    <p:sldId id="287" r:id="rId27"/>
    <p:sldId id="307" r:id="rId28"/>
    <p:sldId id="293" r:id="rId29"/>
    <p:sldId id="29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5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8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1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44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5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0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5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1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97F0-039A-B441-B305-F3225AAC3A1B}" type="datetimeFigureOut">
              <a:rPr lang="en-US" smtClean="0"/>
              <a:t>6/13/12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B9060-322C-F049-8E00-0B5CB346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3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e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ds_mo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4" y="-105030"/>
            <a:ext cx="10712355" cy="6963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2010599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ARmy</a:t>
            </a:r>
            <a:r>
              <a:rPr lang="en-US" sz="3200" dirty="0" smtClean="0">
                <a:solidFill>
                  <a:schemeClr val="bg1"/>
                </a:solidFill>
              </a:rPr>
              <a:t>: A Study of Multi-User Interaction in Spatially Augmented Games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>
            <a:normAutofit lnSpcReduction="10000"/>
          </a:bodyPr>
          <a:lstStyle/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Andrew Dolce, Joshua </a:t>
            </a:r>
            <a:r>
              <a:rPr lang="en-US" sz="2000" dirty="0" err="1" smtClean="0">
                <a:solidFill>
                  <a:schemeClr val="bg1"/>
                </a:solidFill>
              </a:rPr>
              <a:t>Nasman</a:t>
            </a:r>
            <a:r>
              <a:rPr lang="en-US" sz="2000" dirty="0" smtClean="0">
                <a:solidFill>
                  <a:schemeClr val="bg1"/>
                </a:solidFill>
              </a:rPr>
              <a:t>, and Barbara Cutler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Department of Computer Science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Rennselaer</a:t>
            </a:r>
            <a:r>
              <a:rPr lang="en-US" sz="2000" dirty="0" smtClean="0">
                <a:solidFill>
                  <a:schemeClr val="bg1"/>
                </a:solidFill>
              </a:rPr>
              <a:t> Polytechnic Institute</a:t>
            </a:r>
          </a:p>
        </p:txBody>
      </p:sp>
    </p:spTree>
    <p:extLst>
      <p:ext uri="{BB962C8B-B14F-4D97-AF65-F5344CB8AC3E}">
        <p14:creationId xmlns:p14="http://schemas.microsoft.com/office/powerpoint/2010/main" val="205364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ARmy</a:t>
            </a:r>
            <a:r>
              <a:rPr lang="en-US" dirty="0" smtClean="0"/>
              <a:t> Game Pieces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39911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opposing armies of 2” plastic soldier “units”</a:t>
            </a:r>
          </a:p>
          <a:p>
            <a:r>
              <a:rPr lang="en-US" dirty="0" smtClean="0"/>
              <a:t>Battlefield configured from foam-core pieces</a:t>
            </a:r>
          </a:p>
          <a:p>
            <a:pPr lvl="1"/>
            <a:r>
              <a:rPr lang="en-US" dirty="0" smtClean="0"/>
              <a:t>8” walls</a:t>
            </a:r>
          </a:p>
          <a:p>
            <a:pPr lvl="1"/>
            <a:r>
              <a:rPr lang="en-US" dirty="0" smtClean="0"/>
              <a:t>4” x 4” x 2” platforms</a:t>
            </a:r>
          </a:p>
          <a:p>
            <a:pPr lvl="1"/>
            <a:r>
              <a:rPr lang="en-US" dirty="0" smtClean="0"/>
              <a:t>3” x 5” x 2” ramps</a:t>
            </a:r>
          </a:p>
        </p:txBody>
      </p:sp>
      <p:pic>
        <p:nvPicPr>
          <p:cNvPr id="4" name="Picture 3" descr="props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4" y="1600200"/>
            <a:ext cx="4769555" cy="476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/>
          <p:cNvSpPr/>
          <p:nvPr/>
        </p:nvSpPr>
        <p:spPr>
          <a:xfrm>
            <a:off x="7100049" y="2910551"/>
            <a:ext cx="1726921" cy="13120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4864380" y="4222608"/>
            <a:ext cx="1726921" cy="13120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4864380" y="1598493"/>
            <a:ext cx="1726921" cy="13120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 Flow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93749" y="2910551"/>
            <a:ext cx="1726921" cy="13120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6" idx="3"/>
            <a:endCxn id="53" idx="1"/>
          </p:cNvCxnSpPr>
          <p:nvPr/>
        </p:nvCxnSpPr>
        <p:spPr>
          <a:xfrm>
            <a:off x="2220670" y="3566581"/>
            <a:ext cx="4702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3" idx="2"/>
            <a:endCxn id="55" idx="1"/>
          </p:cNvCxnSpPr>
          <p:nvPr/>
        </p:nvCxnSpPr>
        <p:spPr>
          <a:xfrm rot="16200000" flipH="1">
            <a:off x="3881350" y="3895608"/>
            <a:ext cx="656028" cy="131003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5" idx="0"/>
            <a:endCxn id="54" idx="2"/>
          </p:cNvCxnSpPr>
          <p:nvPr/>
        </p:nvCxnSpPr>
        <p:spPr>
          <a:xfrm rot="5400000" flipH="1" flipV="1">
            <a:off x="5071813" y="3566580"/>
            <a:ext cx="1312056" cy="127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54" idx="1"/>
            <a:endCxn id="53" idx="0"/>
          </p:cNvCxnSpPr>
          <p:nvPr/>
        </p:nvCxnSpPr>
        <p:spPr>
          <a:xfrm rot="10800000" flipV="1">
            <a:off x="3554350" y="2254523"/>
            <a:ext cx="1310031" cy="65602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58892" y="3374718"/>
            <a:ext cx="9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Setup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45353" y="4693972"/>
            <a:ext cx="97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Combat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45353" y="1933992"/>
            <a:ext cx="97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Combat Cleanup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2690888" y="2910551"/>
            <a:ext cx="1726921" cy="13120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355403" y="3383854"/>
            <a:ext cx="126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Game Over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791397" y="3243415"/>
            <a:ext cx="152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008000"/>
                </a:solidFill>
              </a:rPr>
              <a:t>Green</a:t>
            </a:r>
          </a:p>
          <a:p>
            <a:pPr algn="ctr"/>
            <a:r>
              <a:rPr lang="en-US" dirty="0" smtClean="0"/>
              <a:t>Move</a:t>
            </a:r>
          </a:p>
        </p:txBody>
      </p:sp>
      <p:cxnSp>
        <p:nvCxnSpPr>
          <p:cNvPr id="71" name="Curved Connector 70"/>
          <p:cNvCxnSpPr>
            <a:stCxn id="55" idx="3"/>
            <a:endCxn id="56" idx="2"/>
          </p:cNvCxnSpPr>
          <p:nvPr/>
        </p:nvCxnSpPr>
        <p:spPr>
          <a:xfrm flipV="1">
            <a:off x="6591301" y="4222610"/>
            <a:ext cx="1372209" cy="65602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0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Non-Augmented Play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2283944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Distances measured using flexible rulers</a:t>
            </a:r>
          </a:p>
          <a:p>
            <a:r>
              <a:rPr lang="en-US" sz="2400" dirty="0" smtClean="0"/>
              <a:t>Combat outcomes determined by rolling dice</a:t>
            </a:r>
            <a:endParaRPr lang="en-US" sz="2400" dirty="0"/>
          </a:p>
        </p:txBody>
      </p:sp>
      <p:pic>
        <p:nvPicPr>
          <p:cNvPr id="3" name="Sequence 0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8201" y="1600200"/>
            <a:ext cx="6110467" cy="40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1168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Camera detects objects in scene</a:t>
            </a:r>
          </a:p>
          <a:p>
            <a:r>
              <a:rPr lang="en-US" dirty="0"/>
              <a:t>P</a:t>
            </a:r>
            <a:r>
              <a:rPr lang="en-US" dirty="0" smtClean="0"/>
              <a:t>rojectors display images directly onto the dynamic surface</a:t>
            </a:r>
          </a:p>
        </p:txBody>
      </p:sp>
      <p:pic>
        <p:nvPicPr>
          <p:cNvPr id="5" name="Picture 4" descr="contraption_fra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56" y="1600200"/>
            <a:ext cx="4882444" cy="48824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993970" y="1863823"/>
            <a:ext cx="767520" cy="3837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670118" y="1675739"/>
            <a:ext cx="1242653" cy="37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87884" y="1601532"/>
            <a:ext cx="132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camera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765540" y="2887098"/>
            <a:ext cx="392897" cy="1133774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145249" y="3039498"/>
            <a:ext cx="767522" cy="981374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084306" y="2960190"/>
            <a:ext cx="1772605" cy="1160320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652964" y="4020872"/>
            <a:ext cx="1519696" cy="37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87874" y="3969511"/>
            <a:ext cx="1484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8000"/>
                </a:solidFill>
              </a:rPr>
              <a:t>projectors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799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7872121" cy="1143000"/>
          </a:xfrm>
        </p:spPr>
        <p:txBody>
          <a:bodyPr/>
          <a:lstStyle/>
          <a:p>
            <a:r>
              <a:rPr lang="en-US" dirty="0" err="1" smtClean="0"/>
              <a:t>ARmy</a:t>
            </a:r>
            <a:r>
              <a:rPr lang="en-US" dirty="0" smtClean="0"/>
              <a:t> 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7212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Track and validate game state</a:t>
            </a:r>
          </a:p>
          <a:p>
            <a:r>
              <a:rPr lang="en-US" dirty="0" smtClean="0"/>
              <a:t>Convey information</a:t>
            </a:r>
          </a:p>
          <a:p>
            <a:r>
              <a:rPr lang="en-US" dirty="0" smtClean="0"/>
              <a:t>Apply imagery</a:t>
            </a:r>
          </a:p>
          <a:p>
            <a:endParaRPr lang="en-US" dirty="0"/>
          </a:p>
        </p:txBody>
      </p:sp>
      <p:pic>
        <p:nvPicPr>
          <p:cNvPr id="5" name="Picture 4" descr="complex_lights_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3" y="3574815"/>
            <a:ext cx="3868796" cy="3095037"/>
          </a:xfrm>
          <a:prstGeom prst="rect">
            <a:avLst/>
          </a:prstGeom>
        </p:spPr>
      </p:pic>
      <p:pic>
        <p:nvPicPr>
          <p:cNvPr id="6" name="Picture 5" descr="complex_proje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92" y="3574815"/>
            <a:ext cx="3868796" cy="30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Augmented Play</a:t>
            </a:r>
            <a:endParaRPr lang="en-US" dirty="0"/>
          </a:p>
        </p:txBody>
      </p:sp>
      <p:pic>
        <p:nvPicPr>
          <p:cNvPr id="4" name="Sequence 0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338" y="1600200"/>
            <a:ext cx="6789737" cy="4525963"/>
          </a:xfrm>
        </p:spPr>
      </p:pic>
    </p:spTree>
    <p:extLst>
      <p:ext uri="{BB962C8B-B14F-4D97-AF65-F5344CB8AC3E}">
        <p14:creationId xmlns:p14="http://schemas.microsoft.com/office/powerpoint/2010/main" val="1708304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Phase</a:t>
            </a:r>
            <a:endParaRPr lang="en-US" dirty="0"/>
          </a:p>
        </p:txBody>
      </p:sp>
      <p:pic>
        <p:nvPicPr>
          <p:cNvPr id="4" name="Content Placeholder 3" descr="movement_circles_projection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42" b="-20042"/>
          <a:stretch>
            <a:fillRect/>
          </a:stretch>
        </p:blipFill>
        <p:spPr/>
      </p:pic>
      <p:pic>
        <p:nvPicPr>
          <p:cNvPr id="6" name="Content Placeholder 5" descr="combat_movement_p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-36205" r="11973" b="-36205"/>
          <a:stretch/>
        </p:blipFill>
        <p:spPr>
          <a:xfrm>
            <a:off x="4585981" y="1070889"/>
            <a:ext cx="3777203" cy="5591497"/>
          </a:xfrm>
        </p:spPr>
      </p:pic>
    </p:spTree>
    <p:extLst>
      <p:ext uri="{BB962C8B-B14F-4D97-AF65-F5344CB8AC3E}">
        <p14:creationId xmlns:p14="http://schemas.microsoft.com/office/powerpoint/2010/main" val="18432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Illegal Moves</a:t>
            </a:r>
            <a:endParaRPr lang="en-US" dirty="0"/>
          </a:p>
        </p:txBody>
      </p:sp>
      <p:pic>
        <p:nvPicPr>
          <p:cNvPr id="7" name="Content Placeholder 6" descr="movement_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50" r="-85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097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Combat Phase</a:t>
            </a:r>
            <a:endParaRPr lang="en-US" dirty="0"/>
          </a:p>
        </p:txBody>
      </p:sp>
      <p:pic>
        <p:nvPicPr>
          <p:cNvPr id="4" name="Content Placeholder 3" descr="combat_image_b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40" r="-282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746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Combat Cleanup</a:t>
            </a:r>
            <a:endParaRPr lang="en-US" dirty="0"/>
          </a:p>
        </p:txBody>
      </p:sp>
      <p:pic>
        <p:nvPicPr>
          <p:cNvPr id="4" name="Content Placeholder 3" descr="lots_of_combat_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7" b="156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412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142750" cy="1143000"/>
          </a:xfrm>
        </p:spPr>
        <p:txBody>
          <a:bodyPr/>
          <a:lstStyle/>
          <a:p>
            <a:r>
              <a:rPr lang="en-US" dirty="0" smtClean="0"/>
              <a:t>Video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2216" cy="146716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Interactive</a:t>
            </a:r>
          </a:p>
          <a:p>
            <a:r>
              <a:rPr lang="en-US" dirty="0" smtClean="0"/>
              <a:t>Simulative</a:t>
            </a:r>
          </a:p>
          <a:p>
            <a:r>
              <a:rPr lang="en-US" dirty="0" smtClean="0"/>
              <a:t>Immersive</a:t>
            </a:r>
            <a:endParaRPr lang="en-US" dirty="0"/>
          </a:p>
        </p:txBody>
      </p:sp>
      <p:pic>
        <p:nvPicPr>
          <p:cNvPr id="4" name="Picture 3" descr="starcraf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9" y="3204300"/>
            <a:ext cx="4257332" cy="3192999"/>
          </a:xfrm>
          <a:prstGeom prst="rect">
            <a:avLst/>
          </a:prstGeom>
        </p:spPr>
      </p:pic>
      <p:pic>
        <p:nvPicPr>
          <p:cNvPr id="5" name="Picture 4" descr="civ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80" y="672611"/>
            <a:ext cx="4257333" cy="2394750"/>
          </a:xfrm>
          <a:prstGeom prst="rect">
            <a:avLst/>
          </a:prstGeom>
        </p:spPr>
      </p:pic>
      <p:pic>
        <p:nvPicPr>
          <p:cNvPr id="6" name="Picture 5" descr="shadowofthecolossu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80" y="3204300"/>
            <a:ext cx="4257333" cy="31930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57201" y="5840232"/>
            <a:ext cx="1251447" cy="429410"/>
          </a:xfrm>
          <a:prstGeom prst="round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840232"/>
            <a:ext cx="125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Starcraft</a:t>
            </a:r>
            <a:r>
              <a:rPr 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8729" y="5840232"/>
            <a:ext cx="2378246" cy="429410"/>
          </a:xfrm>
          <a:prstGeom prst="round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48729" y="5840232"/>
            <a:ext cx="23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Shadow of the Colossus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748729" y="2495732"/>
            <a:ext cx="1400571" cy="429410"/>
          </a:xfrm>
          <a:prstGeom prst="round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8729" y="2502490"/>
            <a:ext cx="182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Civilization V</a:t>
            </a:r>
          </a:p>
        </p:txBody>
      </p:sp>
    </p:spTree>
    <p:extLst>
      <p:ext uri="{BB962C8B-B14F-4D97-AF65-F5344CB8AC3E}">
        <p14:creationId xmlns:p14="http://schemas.microsoft.com/office/powerpoint/2010/main" val="41156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70578" cy="4525963"/>
          </a:xfrm>
        </p:spPr>
        <p:txBody>
          <a:bodyPr/>
          <a:lstStyle/>
          <a:p>
            <a:r>
              <a:rPr lang="en-US" dirty="0" smtClean="0"/>
              <a:t>Discrete snapshots</a:t>
            </a:r>
          </a:p>
          <a:p>
            <a:r>
              <a:rPr lang="en-US" dirty="0" smtClean="0"/>
              <a:t>Detected pieces as colored components</a:t>
            </a:r>
          </a:p>
          <a:p>
            <a:r>
              <a:rPr lang="en-US" dirty="0" smtClean="0"/>
              <a:t>Why color?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enh_colors_with_soldiers_bl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778" y="1600200"/>
            <a:ext cx="4862687" cy="48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8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Enumerating Legal Moves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Construct connected graph from 2D </a:t>
            </a:r>
            <a:r>
              <a:rPr lang="en-US" sz="2800" dirty="0" err="1" smtClean="0"/>
              <a:t>heightfield</a:t>
            </a:r>
            <a:endParaRPr lang="en-US" sz="2800" dirty="0" smtClean="0"/>
          </a:p>
          <a:p>
            <a:r>
              <a:rPr lang="en-US" sz="2800" dirty="0" smtClean="0"/>
              <a:t>Enumerate legal moves via BFS</a:t>
            </a:r>
          </a:p>
        </p:txBody>
      </p:sp>
      <p:pic>
        <p:nvPicPr>
          <p:cNvPr id="6" name="Picture 5" descr="flo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53" y="2937461"/>
            <a:ext cx="3490965" cy="3490965"/>
          </a:xfrm>
          <a:prstGeom prst="rect">
            <a:avLst/>
          </a:prstGeom>
        </p:spPr>
      </p:pic>
      <p:pic>
        <p:nvPicPr>
          <p:cNvPr id="7" name="Picture 6" descr="flo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7" y="2937461"/>
            <a:ext cx="3490965" cy="3490965"/>
          </a:xfrm>
          <a:prstGeom prst="rect">
            <a:avLst/>
          </a:prstGeom>
        </p:spPr>
      </p:pic>
      <p:pic>
        <p:nvPicPr>
          <p:cNvPr id="8" name="Picture 7" descr="transparen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5" t="53549" r="47449" b="7184"/>
          <a:stretch/>
        </p:blipFill>
        <p:spPr>
          <a:xfrm>
            <a:off x="6169442" y="4848265"/>
            <a:ext cx="658368" cy="1371600"/>
          </a:xfrm>
          <a:prstGeom prst="rect">
            <a:avLst/>
          </a:prstGeom>
        </p:spPr>
      </p:pic>
      <p:pic>
        <p:nvPicPr>
          <p:cNvPr id="9" name="Picture 8" descr="transparen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0" t="33897" r="22262" b="34690"/>
          <a:stretch/>
        </p:blipFill>
        <p:spPr>
          <a:xfrm>
            <a:off x="6783395" y="4144177"/>
            <a:ext cx="91440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9494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Frame-to-frame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9022" cy="4618096"/>
          </a:xfrm>
        </p:spPr>
        <p:txBody>
          <a:bodyPr>
            <a:normAutofit/>
          </a:bodyPr>
          <a:lstStyle/>
          <a:p>
            <a:r>
              <a:rPr lang="en-US" dirty="0" smtClean="0"/>
              <a:t>Current tracking does not uniquely identify units</a:t>
            </a:r>
          </a:p>
          <a:p>
            <a:r>
              <a:rPr lang="en-US" dirty="0" smtClean="0"/>
              <a:t>Deduce likely correspondences using                  Kuhn-</a:t>
            </a:r>
            <a:r>
              <a:rPr lang="en-US" dirty="0" err="1" smtClean="0"/>
              <a:t>Munkres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5" name="Picture 4" descr="movemen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80" y="526814"/>
            <a:ext cx="4396940" cy="2831629"/>
          </a:xfrm>
          <a:prstGeom prst="rect">
            <a:avLst/>
          </a:prstGeom>
        </p:spPr>
      </p:pic>
      <p:pic>
        <p:nvPicPr>
          <p:cNvPr id="6" name="Picture 5" descr="movement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49" y="3679086"/>
            <a:ext cx="4389872" cy="28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8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06814" cy="1143000"/>
          </a:xfrm>
        </p:spPr>
        <p:txBody>
          <a:bodyPr/>
          <a:lstStyle/>
          <a:p>
            <a:r>
              <a:rPr lang="en-US" dirty="0" smtClean="0"/>
              <a:t>User Study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521081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Explanation of rules (~10 </a:t>
            </a:r>
            <a:r>
              <a:rPr lang="en-US" sz="2400" dirty="0" err="1" smtClean="0"/>
              <a:t>mins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“Practice” round (~15 </a:t>
            </a:r>
            <a:r>
              <a:rPr lang="en-US" sz="2400" dirty="0" err="1" smtClean="0"/>
              <a:t>mins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Practice with both versions</a:t>
            </a:r>
          </a:p>
          <a:p>
            <a:r>
              <a:rPr lang="en-US" sz="2400" dirty="0" smtClean="0"/>
              <a:t>2 full games in random order:</a:t>
            </a:r>
          </a:p>
          <a:p>
            <a:pPr lvl="1"/>
            <a:r>
              <a:rPr lang="en-US" sz="2400" dirty="0" smtClean="0"/>
              <a:t>Augmented version</a:t>
            </a:r>
          </a:p>
          <a:p>
            <a:pPr marL="457200" lvl="1" indent="0">
              <a:buNone/>
            </a:pPr>
            <a:r>
              <a:rPr lang="en-US" sz="2400" dirty="0" smtClean="0"/>
              <a:t>    (max 20 </a:t>
            </a:r>
            <a:r>
              <a:rPr lang="en-US" sz="2400" dirty="0" err="1" smtClean="0"/>
              <a:t>mins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Non-augmented version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(max 20 </a:t>
            </a:r>
            <a:r>
              <a:rPr lang="en-US" sz="2400" dirty="0" err="1" smtClean="0"/>
              <a:t>mins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Recorded video and still images</a:t>
            </a:r>
          </a:p>
          <a:p>
            <a:r>
              <a:rPr lang="en-US" sz="2400" dirty="0" smtClean="0"/>
              <a:t>Written </a:t>
            </a:r>
            <a:r>
              <a:rPr lang="en-US" sz="2400" dirty="0" err="1" smtClean="0"/>
              <a:t>questionaire</a:t>
            </a:r>
            <a:endParaRPr lang="en-US" sz="2400" dirty="0" smtClean="0"/>
          </a:p>
        </p:txBody>
      </p:sp>
      <p:pic>
        <p:nvPicPr>
          <p:cNvPr id="4" name="Picture 3" descr="Screen shot 2012-06-13 at 6.44.56 PM 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t="19009" r="40999" b="40193"/>
          <a:stretch/>
        </p:blipFill>
        <p:spPr>
          <a:xfrm>
            <a:off x="5585785" y="726704"/>
            <a:ext cx="2926080" cy="2331720"/>
          </a:xfrm>
          <a:prstGeom prst="rect">
            <a:avLst/>
          </a:prstGeom>
        </p:spPr>
      </p:pic>
      <p:pic>
        <p:nvPicPr>
          <p:cNvPr id="5" name="Picture 4" descr="projected_1_state_2_2_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85" y="3200083"/>
            <a:ext cx="29260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79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 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/>
              <a:t>18 total ( 6 females, 12 males )</a:t>
            </a:r>
          </a:p>
          <a:p>
            <a:r>
              <a:rPr lang="en-US" sz="2200" dirty="0" smtClean="0"/>
              <a:t>Students of Games and Simulations Arts and Sciences Major (GSAS)</a:t>
            </a:r>
          </a:p>
          <a:p>
            <a:r>
              <a:rPr lang="en-US" sz="2200" dirty="0" smtClean="0"/>
              <a:t>At least 3 years computer gaming experience</a:t>
            </a:r>
          </a:p>
          <a:p>
            <a:r>
              <a:rPr lang="en-US" sz="2200" dirty="0" smtClean="0"/>
              <a:t>All had some experience playing tabletop games</a:t>
            </a:r>
          </a:p>
          <a:p>
            <a:r>
              <a:rPr lang="en-US" sz="2200" dirty="0" smtClean="0"/>
              <a:t>Half had prior experience with games similar to </a:t>
            </a:r>
            <a:r>
              <a:rPr lang="en-US" sz="2200" dirty="0" err="1" smtClean="0"/>
              <a:t>Warhammer</a:t>
            </a:r>
            <a:r>
              <a:rPr lang="en-US" sz="2200" dirty="0" smtClean="0"/>
              <a:t> 40k</a:t>
            </a:r>
            <a:endParaRPr lang="en-US" sz="2200" dirty="0"/>
          </a:p>
        </p:txBody>
      </p:sp>
      <p:pic>
        <p:nvPicPr>
          <p:cNvPr id="5" name="Content Placeholder 4" descr="gsas_students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51" b="-340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923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Ratings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508334"/>
              </p:ext>
            </p:extLst>
          </p:nvPr>
        </p:nvGraphicFramePr>
        <p:xfrm>
          <a:off x="457196" y="1600200"/>
          <a:ext cx="8075322" cy="4807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87"/>
                <a:gridCol w="1345887"/>
                <a:gridCol w="1345887"/>
                <a:gridCol w="1345887"/>
                <a:gridCol w="1345887"/>
                <a:gridCol w="1345887"/>
              </a:tblGrid>
              <a:tr h="982918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</a:p>
                    <a:p>
                      <a:r>
                        <a:rPr lang="en-US" dirty="0" smtClean="0"/>
                        <a:t>Rating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Non-augmented</a:t>
                      </a:r>
                    </a:p>
                    <a:p>
                      <a:r>
                        <a:rPr lang="en-US" dirty="0" smtClean="0"/>
                        <a:t>All (18)</a:t>
                      </a:r>
                      <a:r>
                        <a:rPr lang="en-US" baseline="0" dirty="0" smtClean="0"/>
                        <a:t>            </a:t>
                      </a: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only (10)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Augmented</a:t>
                      </a:r>
                      <a:endParaRPr lang="en-US" dirty="0"/>
                    </a:p>
                    <a:p>
                      <a:r>
                        <a:rPr lang="en-US" dirty="0" smtClean="0"/>
                        <a:t>All (18)</a:t>
                      </a:r>
                      <a:r>
                        <a:rPr lang="en-US" baseline="0" dirty="0" smtClean="0"/>
                        <a:t>            </a:t>
                      </a: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baseline="0" dirty="0" smtClean="0"/>
                        <a:t> only (10)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Delta (all)</a:t>
                      </a:r>
                      <a:endParaRPr lang="en-US" dirty="0"/>
                    </a:p>
                  </a:txBody>
                  <a:tcPr/>
                </a:tc>
              </a:tr>
              <a:tr h="848272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of 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</a:tr>
              <a:tr h="848272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of sight lines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</a:tr>
              <a:tr h="848272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 of rules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</a:tr>
              <a:tr h="491459">
                <a:tc>
                  <a:txBody>
                    <a:bodyPr/>
                    <a:lstStyle/>
                    <a:p>
                      <a:r>
                        <a:rPr lang="en-US" dirty="0" smtClean="0"/>
                        <a:t>Subjectivity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491459">
                <a:tc>
                  <a:txBody>
                    <a:bodyPr/>
                    <a:lstStyle/>
                    <a:p>
                      <a:r>
                        <a:rPr lang="en-US" dirty="0" smtClean="0"/>
                        <a:t>Interest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05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892261"/>
              </p:ext>
            </p:extLst>
          </p:nvPr>
        </p:nvGraphicFramePr>
        <p:xfrm>
          <a:off x="590880" y="1417637"/>
          <a:ext cx="7973024" cy="4834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746"/>
                <a:gridCol w="1451391"/>
                <a:gridCol w="1470488"/>
                <a:gridCol w="1613717"/>
                <a:gridCol w="1508682"/>
              </a:tblGrid>
              <a:tr h="824736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Non-augmented</a:t>
                      </a:r>
                    </a:p>
                    <a:p>
                      <a:r>
                        <a:rPr lang="en-US" dirty="0" smtClean="0"/>
                        <a:t>All (9)</a:t>
                      </a:r>
                      <a:r>
                        <a:rPr lang="en-US" baseline="0" dirty="0" smtClean="0"/>
                        <a:t>            </a:t>
                      </a: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only (3)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Augmented</a:t>
                      </a:r>
                      <a:endParaRPr lang="en-US" dirty="0"/>
                    </a:p>
                    <a:p>
                      <a:r>
                        <a:rPr lang="en-US" dirty="0" smtClean="0"/>
                        <a:t>All (9)</a:t>
                      </a:r>
                      <a:r>
                        <a:rPr lang="en-US" baseline="0" dirty="0" smtClean="0"/>
                        <a:t>            </a:t>
                      </a: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baseline="0" dirty="0" smtClean="0"/>
                        <a:t> only (5)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10510">
                <a:tc>
                  <a:txBody>
                    <a:bodyPr/>
                    <a:lstStyle/>
                    <a:p>
                      <a:r>
                        <a:rPr lang="en-US" dirty="0" smtClean="0"/>
                        <a:t>Terrain setup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1:16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1:13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2:46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2:07</a:t>
                      </a:r>
                      <a:endParaRPr lang="en-US" dirty="0"/>
                    </a:p>
                  </a:txBody>
                  <a:tcPr/>
                </a:tc>
              </a:tr>
              <a:tr h="567899">
                <a:tc>
                  <a:txBody>
                    <a:bodyPr/>
                    <a:lstStyle/>
                    <a:p>
                      <a:r>
                        <a:rPr lang="en-US" dirty="0" smtClean="0"/>
                        <a:t>Army</a:t>
                      </a:r>
                      <a:r>
                        <a:rPr lang="en-US" baseline="0" dirty="0" smtClean="0"/>
                        <a:t> Placement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2:52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2:38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3:03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3:11</a:t>
                      </a:r>
                      <a:endParaRPr lang="en-US" dirty="0"/>
                    </a:p>
                  </a:txBody>
                  <a:tcPr/>
                </a:tc>
              </a:tr>
              <a:tr h="580394">
                <a:tc>
                  <a:txBody>
                    <a:bodyPr/>
                    <a:lstStyle/>
                    <a:p>
                      <a:r>
                        <a:rPr lang="en-US" dirty="0" smtClean="0"/>
                        <a:t>Movement</a:t>
                      </a:r>
                      <a:r>
                        <a:rPr lang="en-US" baseline="0" dirty="0" smtClean="0"/>
                        <a:t> phase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0:42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0:36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0:52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0:47</a:t>
                      </a:r>
                      <a:endParaRPr lang="en-US" dirty="0"/>
                    </a:p>
                  </a:txBody>
                  <a:tcPr/>
                </a:tc>
              </a:tr>
              <a:tr h="537070">
                <a:tc>
                  <a:txBody>
                    <a:bodyPr/>
                    <a:lstStyle/>
                    <a:p>
                      <a:r>
                        <a:rPr lang="en-US" dirty="0" smtClean="0"/>
                        <a:t>Combat</a:t>
                      </a:r>
                      <a:r>
                        <a:rPr lang="en-US" baseline="0" dirty="0" smtClean="0"/>
                        <a:t> phase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1:33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2:13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0:22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0:18</a:t>
                      </a:r>
                      <a:endParaRPr lang="en-US" dirty="0"/>
                    </a:p>
                  </a:txBody>
                  <a:tcPr/>
                </a:tc>
              </a:tr>
              <a:tr h="531852">
                <a:tc>
                  <a:txBody>
                    <a:bodyPr/>
                    <a:lstStyle/>
                    <a:p>
                      <a:r>
                        <a:rPr lang="en-US" dirty="0" smtClean="0"/>
                        <a:t>Sing</a:t>
                      </a:r>
                      <a:r>
                        <a:rPr lang="en-US" baseline="0" dirty="0" smtClean="0"/>
                        <a:t>le Battle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0:16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0:21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0:04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0:03</a:t>
                      </a:r>
                      <a:endParaRPr lang="en-US" dirty="0"/>
                    </a:p>
                  </a:txBody>
                  <a:tcPr/>
                </a:tc>
              </a:tr>
              <a:tr h="506055">
                <a:tc>
                  <a:txBody>
                    <a:bodyPr/>
                    <a:lstStyle/>
                    <a:p>
                      <a:r>
                        <a:rPr lang="en-US" dirty="0" smtClean="0"/>
                        <a:t># rounds per game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</a:t>
                      </a:r>
                      <a:endParaRPr lang="en-US" dirty="0"/>
                    </a:p>
                  </a:txBody>
                  <a:tcPr/>
                </a:tc>
              </a:tr>
              <a:tr h="675601">
                <a:tc>
                  <a:txBody>
                    <a:bodyPr/>
                    <a:lstStyle/>
                    <a:p>
                      <a:r>
                        <a:rPr lang="en-US" dirty="0" smtClean="0"/>
                        <a:t># battles</a:t>
                      </a:r>
                      <a:r>
                        <a:rPr lang="en-US" baseline="0" dirty="0" smtClean="0"/>
                        <a:t> per game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28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41162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" y="3426145"/>
            <a:ext cx="91439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4623" y="164453"/>
            <a:ext cx="394724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Non-AR Pros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“a little more hands on”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“Felt responsible for the outcome of the dice”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“Slight bending of rules”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74623" y="3688180"/>
            <a:ext cx="3947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 Pros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“easy to see how far you can move”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“no </a:t>
            </a:r>
            <a:r>
              <a:rPr lang="en-US" sz="2000" dirty="0"/>
              <a:t>disagreement between players since there was an </a:t>
            </a:r>
            <a:r>
              <a:rPr lang="en-US" sz="2000" dirty="0" smtClean="0"/>
              <a:t>ultimate referee”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 “visually stimulating”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40265" y="3688180"/>
            <a:ext cx="39472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 Cons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“waiting for recalculation”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“Blind spots forced us to simplify </a:t>
            </a:r>
            <a:r>
              <a:rPr lang="en-US" sz="2000" dirty="0" smtClean="0"/>
              <a:t>our </a:t>
            </a:r>
            <a:r>
              <a:rPr lang="en-US" sz="2000" dirty="0"/>
              <a:t>terrain design a bit.</a:t>
            </a:r>
            <a:r>
              <a:rPr lang="en-US" sz="2000" dirty="0" smtClean="0"/>
              <a:t>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“Watched </a:t>
            </a:r>
            <a:r>
              <a:rPr lang="en-US" sz="2000" dirty="0"/>
              <a:t>action happen rather than rolling the dice. Takes away </a:t>
            </a:r>
            <a:r>
              <a:rPr lang="en-US" sz="2000" dirty="0" smtClean="0"/>
              <a:t>your </a:t>
            </a:r>
            <a:r>
              <a:rPr lang="en-US" sz="2000" dirty="0"/>
              <a:t>feeling of </a:t>
            </a:r>
            <a:r>
              <a:rPr lang="en-US" sz="2000" dirty="0" smtClean="0"/>
              <a:t>involvement.”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940265" y="164453"/>
            <a:ext cx="39472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Non-AR Cons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“Much slower combat”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“occasional confusion”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“While we made decisions, they were not necessarily the correct ones in terms of the rules.”</a:t>
            </a:r>
          </a:p>
        </p:txBody>
      </p:sp>
    </p:spTree>
    <p:extLst>
      <p:ext uri="{BB962C8B-B14F-4D97-AF65-F5344CB8AC3E}">
        <p14:creationId xmlns:p14="http://schemas.microsoft.com/office/powerpoint/2010/main" val="369538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Feedback for SAR was generally positive</a:t>
            </a:r>
          </a:p>
          <a:p>
            <a:pPr lvl="1"/>
            <a:r>
              <a:rPr lang="en-US" dirty="0" smtClean="0"/>
              <a:t>All but 2 people preferred augmented</a:t>
            </a:r>
          </a:p>
          <a:p>
            <a:r>
              <a:rPr lang="en-US" dirty="0" smtClean="0"/>
              <a:t>System proved fairly robust</a:t>
            </a:r>
          </a:p>
          <a:p>
            <a:r>
              <a:rPr lang="en-US" dirty="0" smtClean="0"/>
              <a:t>Take care not to remove player involvement</a:t>
            </a:r>
          </a:p>
          <a:p>
            <a:pPr lvl="1"/>
            <a:r>
              <a:rPr lang="en-US" dirty="0" smtClean="0"/>
              <a:t>Transparent outcomes</a:t>
            </a:r>
          </a:p>
          <a:p>
            <a:pPr lvl="1"/>
            <a:r>
              <a:rPr lang="en-US" dirty="0" smtClean="0"/>
              <a:t>Decisions</a:t>
            </a:r>
          </a:p>
          <a:p>
            <a:r>
              <a:rPr lang="en-US" dirty="0" smtClean="0"/>
              <a:t>Need to be tolerant of slight player error</a:t>
            </a:r>
            <a:endParaRPr lang="en-US" dirty="0"/>
          </a:p>
        </p:txBody>
      </p:sp>
      <p:pic>
        <p:nvPicPr>
          <p:cNvPr id="7" name="Content Placeholder 6" descr="lots_of_combat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r="21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74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Simultaneous acquisition and display</a:t>
            </a:r>
          </a:p>
          <a:p>
            <a:r>
              <a:rPr lang="en-US" dirty="0" smtClean="0"/>
              <a:t>Application to arbitrary games:</a:t>
            </a:r>
          </a:p>
          <a:p>
            <a:pPr lvl="1"/>
            <a:r>
              <a:rPr lang="en-US" dirty="0" smtClean="0"/>
              <a:t>Improved object recognition</a:t>
            </a:r>
          </a:p>
          <a:p>
            <a:pPr lvl="1"/>
            <a:r>
              <a:rPr lang="en-US" dirty="0" smtClean="0"/>
              <a:t>Finer-grain controls</a:t>
            </a:r>
          </a:p>
          <a:p>
            <a:r>
              <a:rPr lang="en-US" dirty="0" smtClean="0"/>
              <a:t>Audio</a:t>
            </a:r>
            <a:endParaRPr lang="en-US" dirty="0"/>
          </a:p>
        </p:txBody>
      </p:sp>
      <p:pic>
        <p:nvPicPr>
          <p:cNvPr id="6" name="Content Placeholder 5" descr="greens_move_2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r="143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898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Controls</a:t>
            </a:r>
            <a:endParaRPr lang="en-US" dirty="0"/>
          </a:p>
        </p:txBody>
      </p:sp>
      <p:pic>
        <p:nvPicPr>
          <p:cNvPr id="6" name="Content Placeholder 5" descr="keyboar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3949220" y="1417637"/>
            <a:ext cx="4640776" cy="2552247"/>
          </a:xfrm>
        </p:spPr>
      </p:pic>
      <p:pic>
        <p:nvPicPr>
          <p:cNvPr id="4" name="Picture 3" descr="ps_controll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7"/>
            <a:ext cx="3189240" cy="2552247"/>
          </a:xfrm>
          <a:prstGeom prst="rect">
            <a:avLst/>
          </a:prstGeom>
        </p:spPr>
      </p:pic>
      <p:pic>
        <p:nvPicPr>
          <p:cNvPr id="7" name="Picture 6" descr="250px-Wiimo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3" y="4181593"/>
            <a:ext cx="3175000" cy="2413000"/>
          </a:xfrm>
          <a:prstGeom prst="rect">
            <a:avLst/>
          </a:prstGeom>
        </p:spPr>
      </p:pic>
      <p:pic>
        <p:nvPicPr>
          <p:cNvPr id="8" name="Picture 7" descr="kinec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20" y="4036810"/>
            <a:ext cx="4640776" cy="2603554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73053" y="3403798"/>
            <a:ext cx="2359068" cy="429410"/>
          </a:xfrm>
          <a:prstGeom prst="round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176364" y="5911654"/>
            <a:ext cx="1342241" cy="429410"/>
          </a:xfrm>
          <a:prstGeom prst="round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3053" y="5911654"/>
            <a:ext cx="2241188" cy="429410"/>
          </a:xfrm>
          <a:prstGeom prst="round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76364" y="3403798"/>
            <a:ext cx="2183090" cy="429410"/>
          </a:xfrm>
          <a:prstGeom prst="round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053" y="3414120"/>
            <a:ext cx="249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PlayStation 3 Controller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358" y="5928194"/>
            <a:ext cx="221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Nintendo Wii Remote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6364" y="3414120"/>
            <a:ext cx="218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Mouse and Keyboard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6364" y="5911654"/>
            <a:ext cx="134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Xbox </a:t>
            </a:r>
            <a:r>
              <a:rPr lang="en-US" dirty="0" err="1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Kinect</a:t>
            </a:r>
            <a:endParaRPr lang="en-US" dirty="0" smtClean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904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Tabletop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Tangible</a:t>
            </a:r>
          </a:p>
          <a:p>
            <a:r>
              <a:rPr lang="en-US" dirty="0" smtClean="0"/>
              <a:t>Intuitive</a:t>
            </a:r>
          </a:p>
          <a:p>
            <a:r>
              <a:rPr lang="en-US" dirty="0" smtClean="0"/>
              <a:t>Face-to-Face</a:t>
            </a:r>
          </a:p>
          <a:p>
            <a:endParaRPr lang="en-US" dirty="0"/>
          </a:p>
        </p:txBody>
      </p:sp>
      <p:pic>
        <p:nvPicPr>
          <p:cNvPr id="4" name="Picture 3" descr="puertoRic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926" y="3609563"/>
            <a:ext cx="3687702" cy="2765777"/>
          </a:xfrm>
          <a:prstGeom prst="rect">
            <a:avLst/>
          </a:prstGeom>
        </p:spPr>
      </p:pic>
      <p:pic>
        <p:nvPicPr>
          <p:cNvPr id="6" name="Picture 5" descr="magicthegather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8" y="3609563"/>
            <a:ext cx="3687702" cy="2765777"/>
          </a:xfrm>
          <a:prstGeom prst="rect">
            <a:avLst/>
          </a:prstGeom>
        </p:spPr>
      </p:pic>
      <p:pic>
        <p:nvPicPr>
          <p:cNvPr id="7" name="Picture 6" descr="card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28" y="1600200"/>
            <a:ext cx="2540000" cy="1828800"/>
          </a:xfrm>
          <a:prstGeom prst="rect">
            <a:avLst/>
          </a:prstGeom>
        </p:spPr>
      </p:pic>
      <p:pic>
        <p:nvPicPr>
          <p:cNvPr id="8" name="Picture 7" descr="ches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91" y="1600200"/>
            <a:ext cx="1970689" cy="18288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1835" y="5865560"/>
            <a:ext cx="2183778" cy="429410"/>
          </a:xfrm>
          <a:prstGeom prst="round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835" y="5865560"/>
            <a:ext cx="232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Magic: The Gathering</a:t>
            </a:r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29946" y="5865560"/>
            <a:ext cx="1525728" cy="429410"/>
          </a:xfrm>
          <a:prstGeom prst="round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6586" y="5865560"/>
            <a:ext cx="128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Puerto</a:t>
            </a:r>
            <a:r>
              <a:rPr lang="en-US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Rico</a:t>
            </a:r>
          </a:p>
        </p:txBody>
      </p:sp>
    </p:spTree>
    <p:extLst>
      <p:ext uri="{BB962C8B-B14F-4D97-AF65-F5344CB8AC3E}">
        <p14:creationId xmlns:p14="http://schemas.microsoft.com/office/powerpoint/2010/main" val="222213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55244" cy="4525963"/>
          </a:xfrm>
        </p:spPr>
        <p:txBody>
          <a:bodyPr/>
          <a:lstStyle/>
          <a:p>
            <a:r>
              <a:rPr lang="en-US" dirty="0" smtClean="0"/>
              <a:t>Players as moderators</a:t>
            </a:r>
          </a:p>
          <a:p>
            <a:pPr lvl="1"/>
            <a:r>
              <a:rPr lang="en-US" dirty="0" smtClean="0"/>
              <a:t>Tedious bookkeeping</a:t>
            </a:r>
          </a:p>
          <a:p>
            <a:pPr lvl="1"/>
            <a:r>
              <a:rPr lang="en-US" dirty="0" smtClean="0"/>
              <a:t>Error Prone</a:t>
            </a:r>
          </a:p>
          <a:p>
            <a:pPr lvl="1"/>
            <a:r>
              <a:rPr lang="en-US" dirty="0" smtClean="0"/>
              <a:t>Time consuming</a:t>
            </a:r>
            <a:endParaRPr lang="en-US" dirty="0"/>
          </a:p>
        </p:txBody>
      </p:sp>
      <p:pic>
        <p:nvPicPr>
          <p:cNvPr id="4" name="Picture 3" descr="agrico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84" y="1787407"/>
            <a:ext cx="5196816" cy="346107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12445" y="4659557"/>
            <a:ext cx="1275929" cy="429410"/>
          </a:xfrm>
          <a:prstGeom prst="round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0365" y="4697010"/>
            <a:ext cx="97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Agricola</a:t>
            </a:r>
          </a:p>
        </p:txBody>
      </p:sp>
    </p:spTree>
    <p:extLst>
      <p:ext uri="{BB962C8B-B14F-4D97-AF65-F5344CB8AC3E}">
        <p14:creationId xmlns:p14="http://schemas.microsoft.com/office/powerpoint/2010/main" val="3011848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40948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Develop an AR strategy game that combines the best qualities of virtual video games and tangible tabletop games</a:t>
            </a:r>
          </a:p>
          <a:p>
            <a:r>
              <a:rPr lang="en-US" dirty="0" smtClean="0"/>
              <a:t>Evaluate the effectiveness of the augmentation in improving upon a traditional tabletop game experience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lots_of_comba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48" y="1797756"/>
            <a:ext cx="4893028" cy="39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9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O. </a:t>
            </a:r>
            <a:r>
              <a:rPr lang="en-US" sz="1600" dirty="0" err="1" smtClean="0"/>
              <a:t>Bimber</a:t>
            </a:r>
            <a:r>
              <a:rPr lang="en-US" sz="1600" dirty="0" smtClean="0"/>
              <a:t> and R. </a:t>
            </a:r>
            <a:r>
              <a:rPr lang="en-US" sz="1600" dirty="0" err="1" smtClean="0"/>
              <a:t>Raskar</a:t>
            </a:r>
            <a:r>
              <a:rPr lang="en-US" sz="1600" dirty="0" smtClean="0"/>
              <a:t>. Spatial Augmented Reality: Merging Real and </a:t>
            </a:r>
            <a:r>
              <a:rPr lang="en-US" sz="1600" dirty="0"/>
              <a:t>Virtual Worlds. A K Peters LTD, 2005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C. Cruz-</a:t>
            </a:r>
            <a:r>
              <a:rPr lang="en-US" sz="1600" dirty="0" err="1"/>
              <a:t>Neira</a:t>
            </a:r>
            <a:r>
              <a:rPr lang="en-US" sz="1600" dirty="0"/>
              <a:t>, D. J. </a:t>
            </a:r>
            <a:r>
              <a:rPr lang="en-US" sz="1600" dirty="0" err="1"/>
              <a:t>Sandin</a:t>
            </a:r>
            <a:r>
              <a:rPr lang="en-US" sz="1600" dirty="0"/>
              <a:t>, and T. A. </a:t>
            </a:r>
            <a:r>
              <a:rPr lang="en-US" sz="1600" dirty="0" err="1"/>
              <a:t>DeFanti</a:t>
            </a:r>
            <a:r>
              <a:rPr lang="en-US" sz="1600" dirty="0"/>
              <a:t>. Surround-</a:t>
            </a:r>
            <a:r>
              <a:rPr lang="en-US" sz="1600" dirty="0" smtClean="0"/>
              <a:t>Screen Projection</a:t>
            </a:r>
            <a:r>
              <a:rPr lang="en-US" sz="1600" dirty="0"/>
              <a:t>-Based Virtual Reality: The Design and Implementation of the CAVE. In Proc. of the 20th Ann. Conf. on Computer Graphics and Interactive Techniques (SIGGRAPH), pages 135–142, 1993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C. S. </a:t>
            </a:r>
            <a:r>
              <a:rPr lang="en-US" sz="1600" dirty="0" err="1"/>
              <a:t>Pinhanez</a:t>
            </a:r>
            <a:r>
              <a:rPr lang="en-US" sz="1600" dirty="0"/>
              <a:t>. The Everywhere Displays Projector: A Device to Create Ubiquitous Graphical Interfaces. In Proc. of the 3rd Int. Conf. on Ubiquitous Computing, pages 315–331. Springer-</a:t>
            </a:r>
            <a:r>
              <a:rPr lang="en-US" sz="1600" dirty="0" err="1"/>
              <a:t>Verlag</a:t>
            </a:r>
            <a:r>
              <a:rPr lang="en-US" sz="1600" dirty="0"/>
              <a:t>, 2001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M. Ashdown, M. Flagg, R. </a:t>
            </a:r>
            <a:r>
              <a:rPr lang="en-US" sz="1600" dirty="0" err="1"/>
              <a:t>Sukthankar</a:t>
            </a:r>
            <a:r>
              <a:rPr lang="en-US" sz="1600" dirty="0"/>
              <a:t>, and J. M. </a:t>
            </a:r>
            <a:r>
              <a:rPr lang="en-US" sz="1600" dirty="0" err="1"/>
              <a:t>Rehg</a:t>
            </a:r>
            <a:r>
              <a:rPr lang="en-US" sz="1600" dirty="0"/>
              <a:t>. A Flexible Projector-Camera System for Multi-Planar Displays. In Proc. of the 2004 IEEE Computer Society Conf. on Computer Vision and Pattern Recognition (CVPR), pages 165–172, 2004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G. W. Fitzmaurice, H. Ishii, and W. A. S. Buxton. Bricks: laying the foundations for graspable user interfaces. In Proc. of the SIGCHI conference on Human factors in computing systems, CHI ’95, pages 442–449. ACM Press/Addison-Wesley Publishing Co., 1995</a:t>
            </a:r>
            <a:r>
              <a:rPr lang="en-US" sz="1600" dirty="0" smtClean="0"/>
              <a:t>.</a:t>
            </a:r>
          </a:p>
          <a:p>
            <a:r>
              <a:rPr lang="en-US" sz="1600" dirty="0" err="1"/>
              <a:t>J.Leitner,M.Haller,K.Yun,W.Woo,M.Sugimoto,andM.Inami</a:t>
            </a:r>
            <a:r>
              <a:rPr lang="en-US" sz="1600" dirty="0"/>
              <a:t>. </a:t>
            </a:r>
            <a:r>
              <a:rPr lang="en-US" sz="1600" dirty="0" err="1"/>
              <a:t>Incretable</a:t>
            </a:r>
            <a:r>
              <a:rPr lang="en-US" sz="1600" dirty="0"/>
              <a:t>, a mixed reality tabletop game experience. In Proc. of the 2008 Int. Conference on Advances in Computer Entertainment Technology, </a:t>
            </a:r>
            <a:r>
              <a:rPr lang="en-US" sz="1600" dirty="0" smtClean="0"/>
              <a:t>ACE </a:t>
            </a:r>
            <a:r>
              <a:rPr lang="en-US" sz="1600" dirty="0"/>
              <a:t>’08, pages 9–16. ACM, 2008</a:t>
            </a:r>
            <a:r>
              <a:rPr lang="en-US" sz="1600" dirty="0" smtClean="0"/>
              <a:t>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666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4438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ARmy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Rules and design</a:t>
            </a:r>
          </a:p>
          <a:p>
            <a:pPr lvl="1"/>
            <a:r>
              <a:rPr lang="en-US" dirty="0" smtClean="0"/>
              <a:t>Non-augmented version</a:t>
            </a:r>
          </a:p>
          <a:p>
            <a:pPr lvl="1"/>
            <a:r>
              <a:rPr lang="en-US" dirty="0" smtClean="0"/>
              <a:t>Augmentation</a:t>
            </a:r>
          </a:p>
          <a:p>
            <a:r>
              <a:rPr lang="en-US" dirty="0" smtClean="0"/>
              <a:t>User study</a:t>
            </a:r>
          </a:p>
          <a:p>
            <a:pPr lvl="1"/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 descr="contraption_with_peo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06" y="3672827"/>
            <a:ext cx="2984171" cy="2984171"/>
          </a:xfrm>
          <a:prstGeom prst="rect">
            <a:avLst/>
          </a:prstGeom>
        </p:spPr>
      </p:pic>
      <p:pic>
        <p:nvPicPr>
          <p:cNvPr id="5" name="Picture 4" descr="combat_image_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06" y="1000766"/>
            <a:ext cx="2984171" cy="25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2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Tabletop Miniature </a:t>
            </a:r>
            <a:r>
              <a:rPr lang="en-US" dirty="0" err="1" smtClean="0"/>
              <a:t>Wargame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Warhammer</a:t>
            </a:r>
            <a:r>
              <a:rPr lang="en-US" dirty="0" smtClean="0"/>
              <a:t> 40,000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MageKnight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geknight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325393"/>
            <a:ext cx="4195412" cy="2840181"/>
          </a:xfrm>
          <a:prstGeom prst="rect">
            <a:avLst/>
          </a:prstGeom>
        </p:spPr>
      </p:pic>
      <p:pic>
        <p:nvPicPr>
          <p:cNvPr id="5" name="Picture 4" descr="warhammer_figu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0" y="2248638"/>
            <a:ext cx="4059936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5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3417</TotalTime>
  <Words>1058</Words>
  <Application>Microsoft Macintosh PowerPoint</Application>
  <PresentationFormat>On-screen Show (4:3)</PresentationFormat>
  <Paragraphs>221</Paragraphs>
  <Slides>29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ARmy: A Study of Multi-User Interaction in Spatially Augmented Games </vt:lpstr>
      <vt:lpstr>Video Games</vt:lpstr>
      <vt:lpstr>Controls</vt:lpstr>
      <vt:lpstr>Tabletop Games</vt:lpstr>
      <vt:lpstr>Limited Complexity</vt:lpstr>
      <vt:lpstr>Goals</vt:lpstr>
      <vt:lpstr>Related Work</vt:lpstr>
      <vt:lpstr>Outline</vt:lpstr>
      <vt:lpstr>Tabletop Miniature Wargame</vt:lpstr>
      <vt:lpstr>ARmy Game Pieces</vt:lpstr>
      <vt:lpstr>Game Flow</vt:lpstr>
      <vt:lpstr>Non-Augmented Play</vt:lpstr>
      <vt:lpstr>SAR System</vt:lpstr>
      <vt:lpstr>ARmy Augmentation</vt:lpstr>
      <vt:lpstr>Augmented Play</vt:lpstr>
      <vt:lpstr>Movement Phase</vt:lpstr>
      <vt:lpstr>Illegal Moves</vt:lpstr>
      <vt:lpstr>Combat Phase</vt:lpstr>
      <vt:lpstr>Combat Cleanup</vt:lpstr>
      <vt:lpstr>Detection Details</vt:lpstr>
      <vt:lpstr>Enumerating Legal Moves</vt:lpstr>
      <vt:lpstr>Frame-to-frame Matching</vt:lpstr>
      <vt:lpstr>User Study Process</vt:lpstr>
      <vt:lpstr>Participant Backgrounds</vt:lpstr>
      <vt:lpstr>User Ratings</vt:lpstr>
      <vt:lpstr>Timing Data</vt:lpstr>
      <vt:lpstr>PowerPoint Presentation</vt:lpstr>
      <vt:lpstr>Conclusions</vt:lpstr>
      <vt:lpstr>Future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ARmy: A Study of Multi-User Interaction in Spatially Augmented Games </dc:title>
  <dc:creator>Andrew Dolce</dc:creator>
  <cp:lastModifiedBy>Andrew Dolce</cp:lastModifiedBy>
  <cp:revision>216</cp:revision>
  <dcterms:created xsi:type="dcterms:W3CDTF">2012-06-08T15:51:53Z</dcterms:created>
  <dcterms:modified xsi:type="dcterms:W3CDTF">2012-06-14T02:46:31Z</dcterms:modified>
</cp:coreProperties>
</file>